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Lst>
  <p:notesMasterIdLst>
    <p:notesMasterId r:id="rId34"/>
  </p:notesMasterIdLst>
  <p:handoutMasterIdLst>
    <p:handoutMasterId r:id="rId35"/>
  </p:handoutMasterIdLst>
  <p:sldIdLst>
    <p:sldId id="1725" r:id="rId5"/>
    <p:sldId id="1765" r:id="rId6"/>
    <p:sldId id="1727" r:id="rId7"/>
    <p:sldId id="1713" r:id="rId8"/>
    <p:sldId id="1766" r:id="rId9"/>
    <p:sldId id="1770" r:id="rId10"/>
    <p:sldId id="1733" r:id="rId11"/>
    <p:sldId id="1729" r:id="rId12"/>
    <p:sldId id="1730" r:id="rId13"/>
    <p:sldId id="1731" r:id="rId14"/>
    <p:sldId id="1734" r:id="rId15"/>
    <p:sldId id="1735" r:id="rId16"/>
    <p:sldId id="1736" r:id="rId17"/>
    <p:sldId id="1738" r:id="rId18"/>
    <p:sldId id="1740" r:id="rId19"/>
    <p:sldId id="1741" r:id="rId20"/>
    <p:sldId id="1742" r:id="rId21"/>
    <p:sldId id="1747" r:id="rId22"/>
    <p:sldId id="1748" r:id="rId23"/>
    <p:sldId id="1751" r:id="rId24"/>
    <p:sldId id="1753" r:id="rId25"/>
    <p:sldId id="1755" r:id="rId26"/>
    <p:sldId id="1757" r:id="rId27"/>
    <p:sldId id="1759" r:id="rId28"/>
    <p:sldId id="1760" r:id="rId29"/>
    <p:sldId id="1761" r:id="rId30"/>
    <p:sldId id="1762" r:id="rId31"/>
    <p:sldId id="1771" r:id="rId32"/>
    <p:sldId id="17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66" autoAdjust="0"/>
    <p:restoredTop sz="96374" autoAdjust="0"/>
  </p:normalViewPr>
  <p:slideViewPr>
    <p:cSldViewPr snapToGrid="0">
      <p:cViewPr varScale="1">
        <p:scale>
          <a:sx n="79" d="100"/>
          <a:sy n="79" d="100"/>
        </p:scale>
        <p:origin x="101" y="192"/>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8/22/2019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18</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20</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29</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r>
              <a:rPr lang="en-GB" dirty="0"/>
              <a:t/>
            </a:r>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063817"/>
          </a:xfrm>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Politihøgskolen</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ln>
                  <a:solidFill>
                    <a:schemeClr val="tx1">
                      <a:alpha val="20000"/>
                    </a:schemeClr>
                  </a:solidFill>
                </a:ln>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378" y="125186"/>
            <a:ext cx="2289884" cy="361949"/>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213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er blitt mobbet eller trakassert i sitt nåværende arbeidsforhold i løpet av de siste 12 månedene. Dette utgjør 25 respondenter i absolutt antall.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13 % av de mannlige respondentene svarer bekreftende, mot 11 % av de kvinnelige respondentene.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signifikante forskjeller i undergrupper i utvalget blant de som har blitt mobbet eller trakassert. </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2" y="1196657"/>
            <a:ext cx="5557837"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12 % er blitt mobbet eller trakassert i løpet av de siste 12 måneder</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25 (Filter: Respondenter som har blitt mobbet eller trakassert de siste 12 måneder)</a:t>
            </a:r>
          </a:p>
        </p:txBody>
      </p:sp>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12 % av utvalget (25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20 % av de som er blitt mobbet eller trakassert i sitt nåværende arbeidsforhold de siste 12 månedene, er blitt dette månedlig eller oftere.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 av de som er blitt mobbet eller trakassert er blitt dette noen ganger i løpet av de siste 12 månedene.</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973882" y="1179926"/>
            <a:ext cx="5519737" cy="53310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Frekvens på mobbing/trakassering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614665" y="37857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icture 6">
            <a:extLst>
              <a:ext uri="{FF2B5EF4-FFF2-40B4-BE49-F238E27FC236}">
                <a16:creationId xmlns:a16="http://schemas.microsoft.com/office/drawing/2014/main" id="{1B614B8F-1C85-4D39-9DB9-3DE8C9236C39}"/>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9201" y="2452411"/>
            <a:ext cx="562914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25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6"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20 % av respondentene oppgir kjønn som grunnlag for at de har blitt mobbet eller trakassert i sitt nåværende arbeidsforhold de siste 12 månedene. 20 % oppgir også alder som grunnlag for mobbingen eller trakasseringen.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a:solidFill>
                  <a:schemeClr val="tx1">
                    <a:lumMod val="75000"/>
                    <a:lumOff val="25000"/>
                  </a:schemeClr>
                </a:solidFill>
              </a:rPr>
              <a:t>76 </a:t>
            </a:r>
            <a:r>
              <a:rPr lang="nb-NO" sz="1400" dirty="0">
                <a:solidFill>
                  <a:schemeClr val="tx1">
                    <a:lumMod val="75000"/>
                    <a:lumOff val="25000"/>
                  </a:schemeClr>
                </a:solidFill>
              </a:rPr>
              <a:t>% av respondentene oppgir at det er andre eller mer sammensatte årsaker til at de er mobbet eller trakassert sitt nåværende arbeidsforhold.</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48350" y="1196660"/>
            <a:ext cx="5557837" cy="56167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Kjønn og alder ofte diskrimineringsgrunnlag, men sammensatt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25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76 % av respondentene som har blitt mobbet eller trakassert er utsatt for verbal trakassering. 24 % oppgir ikke-verbal trakassering som trakasseringsform.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forskjeller i undergrupper på dette spørsmålet.</a:t>
            </a:r>
          </a:p>
        </p:txBody>
      </p:sp>
      <p:sp>
        <p:nvSpPr>
          <p:cNvPr id="10" name="TextBox 9">
            <a:extLst>
              <a:ext uri="{FF2B5EF4-FFF2-40B4-BE49-F238E27FC236}">
                <a16:creationId xmlns:a16="http://schemas.microsoft.com/office/drawing/2014/main" id="{DEC16F94-5314-4A65-80DB-C327A3A09F4E}"/>
              </a:ext>
            </a:extLst>
          </p:cNvPr>
          <p:cNvSpPr txBox="1"/>
          <p:nvPr/>
        </p:nvSpPr>
        <p:spPr>
          <a:xfrm>
            <a:off x="5938711" y="1196660"/>
            <a:ext cx="5538787" cy="55215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Verbal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25 (Filter: Respondenter som har blitt mobbet eller trakassert de siste 12 måneder) </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80 % av de som er mobbet eller trakassert i sitt nåværende arbeidsforhold de siste 12 måneder er blitt utsatt for dette av en sideordnet kollega.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16 % som er blitt mobbet eller trakassert, er blitt dette av en ekstern samarbeidspartner. 16 % oppgir at det er egen leder/sjef som har utsatt dem for mobbing eller trakassering.</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2" y="1000125"/>
            <a:ext cx="5500687" cy="53310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Sideordnede kollegaer bak mobbing og trakassering</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213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2.4 % er blitt utsatt for seksuell trakassering i seksuell trakassering i sitt nåværende arbeidsforhold de siste 12 måneder. Dette utgjør 5 respondenter i absolutt antall. Dette gjør at vi begrenser informasjonen om disse respondentenes bakgrunnsvariabler og svar på oppfølgingsspørsmål til generelle kommentarer for å sikre deres anonymitet.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både menn og kvinner som svarer bekreftende, og de oppgir å ha blitt utsatt for dette av både kollegaer og ledere/sjefer. Trakasseringen har hatt både verbal, digital (meldinger etc.) og fysisk form.</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oppgir å ha blitt utsatt for seksuell trakassering oftere enn månedlig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57832196-4438-4745-AA5F-8C381DBF94EC}"/>
              </a:ext>
            </a:extLst>
          </p:cNvPr>
          <p:cNvSpPr txBox="1"/>
          <p:nvPr/>
        </p:nvSpPr>
        <p:spPr>
          <a:xfrm>
            <a:off x="5956630" y="1189451"/>
            <a:ext cx="5529262" cy="52357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2.4 % utsatt for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213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oppgir at de i løpet av de siste 12 måneder, i sitt nåværende arbeidsforhold har opplevd at noen har skaffet seg seksuell omgang med dem, ved bruk av vold, eller har følt seg tvunget, truet eller presset til seksuell omgang. 1 av 213 oppgir at de ikke vet eller er usikker.</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009650"/>
            <a:ext cx="5514798" cy="52357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Ingen oppgir at de er blitt påtvunget seksuell omgang med noen andre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978088"/>
            <a:ext cx="1621242" cy="1231106"/>
          </a:xfrm>
          <a:prstGeom prst="rect">
            <a:avLst/>
          </a:prstGeom>
        </p:spPr>
        <p:txBody>
          <a:bodyPr vert="horz" wrap="square" lIns="0" tIns="0" rIns="0" bIns="0" rtlCol="0">
            <a:spAutoFit/>
          </a:bodyPr>
          <a:lstStyle/>
          <a:p>
            <a:pPr marL="4763" algn="ctr"/>
            <a:r>
              <a:rPr lang="nb-NO" sz="8000" b="1" dirty="0">
                <a:solidFill>
                  <a:schemeClr val="tx2"/>
                </a:solidFill>
              </a:rPr>
              <a:t>0</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normAutofit/>
          </a:bodyPr>
          <a:lstStyle/>
          <a:p>
            <a:r>
              <a:rPr lang="nb-NO" sz="3733" dirty="0">
                <a:solidFill>
                  <a:schemeClr val="bg2">
                    <a:lumMod val="50000"/>
                  </a:schemeClr>
                </a:solidFill>
              </a:rPr>
              <a:t>Innhold</a:t>
            </a:r>
            <a:endParaRPr lang="nb-NO" sz="4267" dirty="0">
              <a:solidFill>
                <a:schemeClr val="bg2">
                  <a:lumMod val="50000"/>
                </a:schemeClr>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lumMod val="50000"/>
                  </a:schemeClr>
                </a:solidFill>
                <a:latin typeface="Calibri"/>
              </a:rPr>
              <a:t>Prosjektinformasjon	 		03</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Oppsummering			08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Mobbing og trakassering			10</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 trakassering			16</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Seksuelle overgrep			18</a:t>
            </a:r>
          </a:p>
          <a:p>
            <a:pPr defTabSz="1232345" fontAlgn="ctr"/>
            <a:r>
              <a:rPr lang="nb-NO" sz="1867" dirty="0">
                <a:solidFill>
                  <a:schemeClr val="bg2">
                    <a:lumMod val="50000"/>
                  </a:schemeClr>
                </a:solidFill>
                <a:latin typeface="Calibri"/>
              </a:rPr>
              <a:t>	</a:t>
            </a:r>
          </a:p>
          <a:p>
            <a:pPr defTabSz="1232345" fontAlgn="ctr"/>
            <a:r>
              <a:rPr lang="nb-NO" sz="1867" dirty="0">
                <a:solidFill>
                  <a:schemeClr val="bg2">
                    <a:lumMod val="50000"/>
                  </a:schemeClr>
                </a:solidFill>
                <a:latin typeface="Calibri"/>
              </a:rPr>
              <a:t>Kjennskap til varslingsrutiner		20</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Bakgrunnsvariabler			24</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Kontakt Ipsos </a:t>
            </a:r>
            <a:r>
              <a:rPr lang="nb-NO" sz="1867" dirty="0">
                <a:solidFill>
                  <a:schemeClr val="bg2">
                    <a:lumMod val="75000"/>
                  </a:schemeClr>
                </a:solidFill>
                <a:latin typeface="Calibri"/>
              </a:rPr>
              <a:t>			</a:t>
            </a:r>
            <a:r>
              <a:rPr lang="nb-NO" sz="1867" dirty="0">
                <a:solidFill>
                  <a:schemeClr val="bg2">
                    <a:lumMod val="50000"/>
                  </a:schemeClr>
                </a:solidFill>
                <a:latin typeface="Calibri"/>
              </a:rPr>
              <a:t>28</a:t>
            </a:r>
          </a:p>
          <a:p>
            <a:pPr defTabSz="1232345" fontAlgn="ctr"/>
            <a:endParaRPr lang="nb-NO" sz="1867" dirty="0">
              <a:solidFill>
                <a:schemeClr val="bg2">
                  <a:lumMod val="75000"/>
                </a:schemeClr>
              </a:solidFill>
              <a:latin typeface="Calibri"/>
            </a:endParaRPr>
          </a:p>
          <a:p>
            <a:pPr defTabSz="1232345" fontAlgn="ctr"/>
            <a:endParaRPr lang="nb-NO" sz="1867" i="1" dirty="0">
              <a:solidFill>
                <a:schemeClr val="bg2">
                  <a:lumMod val="75000"/>
                </a:schemeClr>
              </a:solidFill>
              <a:latin typeface="Calibri"/>
            </a:endParaRPr>
          </a:p>
          <a:p>
            <a:pPr marL="6351" defTabSz="1232345"/>
            <a:endParaRPr lang="nb-NO" sz="1333" dirty="0">
              <a:solidFill>
                <a:schemeClr val="bg2">
                  <a:lumMod val="75000"/>
                </a:schemeClr>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94998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213</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29 % svarer at de ikke vet hvor de finner varslings- /si ifra-systemet på Politihøgskolen. 13 % svarer at de er usikre.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97 % av de med leder- og personalansvar oppgir at de vet hvor de finner varslingssystemet på politihøgskolen.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yngre aldersgruppene så er kjennskapen betydelig lavere. 20 % blant aldersgruppen 18-29 år svarer bekreftende. Samme tall for respondenter mellom 30 og 39 år er 39 %. </a:t>
            </a:r>
          </a:p>
        </p:txBody>
      </p:sp>
      <p:sp>
        <p:nvSpPr>
          <p:cNvPr id="20" name="TextBox 19">
            <a:extLst>
              <a:ext uri="{FF2B5EF4-FFF2-40B4-BE49-F238E27FC236}">
                <a16:creationId xmlns:a16="http://schemas.microsoft.com/office/drawing/2014/main" id="{B677D96A-7BB0-4990-A252-4E2573EB4368}"/>
              </a:ext>
            </a:extLst>
          </p:cNvPr>
          <p:cNvSpPr txBox="1"/>
          <p:nvPr/>
        </p:nvSpPr>
        <p:spPr>
          <a:xfrm>
            <a:off x="5939377" y="1223814"/>
            <a:ext cx="5514798" cy="5426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6 av 10 vet hvor de finner varslingssystemet</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213</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 oppgir at de har meldt fra om kritikkverdige forhold som har berørt dem i sitt nåværende arbeidsforhold de siste 12 måneder.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av de som har blitt mobbet eller trakassert, har selv meldt fra om kritikkverdige forhold som har berørt dem. </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2" y="1219200"/>
            <a:ext cx="5557837" cy="3140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7 % har meldt fra om kritikkverdige forhold som har berørt dem</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213</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 har meldt fra om kritikkverdige forhold som har berørt andre enn dem selv i sitt nåværende arbeidsforhold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bakgrunnsvariabler som utmerker seg på disse spørsmålene. </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000125"/>
            <a:ext cx="5548312" cy="53310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7 % har meldt fra om kritikkverdige forhold som har berørt andre enn dem selv.</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213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213</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213</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213</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213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213 </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0977"/>
            <a:ext cx="4846637" cy="173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1742857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r>
              <a:rPr lang="en-US" sz="1600" b="1" dirty="0"/>
              <a:t/>
            </a:r>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8495378" y="4355486"/>
            <a:ext cx="793801" cy="234092"/>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100" dirty="0"/>
              <a:t>Denne rapporten fremstiller svarene fra respondenter ved Politihøgskolen. </a:t>
            </a:r>
          </a:p>
          <a:p>
            <a:pPr marL="0" indent="0">
              <a:buNone/>
            </a:pPr>
            <a:r>
              <a:rPr lang="nb-NO" sz="1100" dirty="0"/>
              <a:t>Det ble utsendt 529 intervjuforespørsler til Politihøgskolen, med 204 registrerte svar. Dette tilsvarer en svarprosent på 40 % og er 3 % under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7" name="Text Placeholder 10">
            <a:extLst>
              <a:ext uri="{FF2B5EF4-FFF2-40B4-BE49-F238E27FC236}">
                <a16:creationId xmlns:a16="http://schemas.microsoft.com/office/drawing/2014/main" id="{82AEB6A4-BA9A-4A03-B8BA-ECAD0D694B4D}"/>
              </a:ext>
            </a:extLst>
          </p:cNvPr>
          <p:cNvSpPr txBox="1">
            <a:spLocks/>
          </p:cNvSpPr>
          <p:nvPr/>
        </p:nvSpPr>
        <p:spPr>
          <a:xfrm>
            <a:off x="356557"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2" indent="0">
              <a:buNone/>
            </a:pPr>
            <a:r>
              <a:rPr lang="nb-NO" sz="1100" dirty="0">
                <a:solidFill>
                  <a:srgbClr val="636363"/>
                </a:solidFill>
              </a:rPr>
              <a:t>12 % er blitt mobbet eller trakassert i sitt nåværende arbeidsforhold de siste 12 måneder.</a:t>
            </a:r>
          </a:p>
          <a:p>
            <a:pPr lvl="2" indent="0">
              <a:buNone/>
            </a:pPr>
            <a:r>
              <a:rPr lang="nb-NO" sz="1100" dirty="0">
                <a:solidFill>
                  <a:srgbClr val="636363"/>
                </a:solidFill>
              </a:rPr>
              <a:t>20 % av de som er blitt mobbet eller trakassert i sitt nåværende arbeidsforhold er blitt dette månedlig eller oftere. </a:t>
            </a:r>
          </a:p>
          <a:p>
            <a:pPr lvl="2" indent="0">
              <a:buNone/>
            </a:pPr>
            <a:r>
              <a:rPr lang="nb-NO" sz="1100" dirty="0">
                <a:solidFill>
                  <a:srgbClr val="636363"/>
                </a:solidFill>
              </a:rPr>
              <a:t>20 % av de som er mobbet eller trakassert, er dette på bakgrunn av kjønn. </a:t>
            </a:r>
          </a:p>
          <a:p>
            <a:pPr lvl="2" indent="0">
              <a:buNone/>
            </a:pPr>
            <a:r>
              <a:rPr lang="nb-NO" sz="1100" dirty="0">
                <a:solidFill>
                  <a:srgbClr val="636363"/>
                </a:solidFill>
              </a:rPr>
              <a:t>76 % av de som er mobbet eller trakassert, er blitt verbalt trakassert. </a:t>
            </a:r>
          </a:p>
          <a:p>
            <a:pPr lvl="2" indent="0">
              <a:buNone/>
            </a:pPr>
            <a:r>
              <a:rPr lang="nb-NO" sz="1100" dirty="0">
                <a:solidFill>
                  <a:srgbClr val="636363"/>
                </a:solidFill>
              </a:rPr>
              <a:t>80 % av de som er mobbet eller trakassert er utsatt for dette av en sideordnet kollega.</a:t>
            </a:r>
          </a:p>
        </p:txBody>
      </p:sp>
      <p:sp>
        <p:nvSpPr>
          <p:cNvPr id="28" name="Text Placeholder 11">
            <a:extLst>
              <a:ext uri="{FF2B5EF4-FFF2-40B4-BE49-F238E27FC236}">
                <a16:creationId xmlns:a16="http://schemas.microsoft.com/office/drawing/2014/main" id="{238B9197-3813-49AF-9C16-680A1456BBDA}"/>
              </a:ext>
            </a:extLst>
          </p:cNvPr>
          <p:cNvSpPr txBox="1">
            <a:spLocks/>
          </p:cNvSpPr>
          <p:nvPr/>
        </p:nvSpPr>
        <p:spPr>
          <a:xfrm>
            <a:off x="3220966" y="2149951"/>
            <a:ext cx="2306381" cy="263550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2" indent="0">
              <a:buNone/>
              <a:defRPr/>
            </a:pPr>
            <a:r>
              <a:rPr lang="nb-NO" sz="1100" dirty="0">
                <a:solidFill>
                  <a:srgbClr val="636363"/>
                </a:solidFill>
              </a:rPr>
              <a:t>2.4 % har blitt utsatt for seksuell trakassering i sitt nåværende arbeidsforhold de siste 12 måneder. Dette utgjør 5 personer. </a:t>
            </a:r>
          </a:p>
          <a:p>
            <a:pPr lvl="2" indent="0">
              <a:buNone/>
              <a:defRPr/>
            </a:pPr>
            <a:r>
              <a:rPr lang="nb-NO" sz="1100" dirty="0">
                <a:solidFill>
                  <a:srgbClr val="636363"/>
                </a:solidFill>
              </a:rPr>
              <a:t>Av anonymitetshensyn vil det være begrenset informasjon om bakgrunnsvariabler og oppfølgingsspørsmål til disse respondentene. </a:t>
            </a:r>
          </a:p>
        </p:txBody>
      </p:sp>
      <p:sp>
        <p:nvSpPr>
          <p:cNvPr id="29" name="Text Placeholder 22">
            <a:extLst>
              <a:ext uri="{FF2B5EF4-FFF2-40B4-BE49-F238E27FC236}">
                <a16:creationId xmlns:a16="http://schemas.microsoft.com/office/drawing/2014/main" id="{73188C1B-0F7F-4CB9-8996-92629736962B}"/>
              </a:ext>
            </a:extLst>
          </p:cNvPr>
          <p:cNvSpPr txBox="1">
            <a:spLocks/>
          </p:cNvSpPr>
          <p:nvPr/>
        </p:nvSpPr>
        <p:spPr>
          <a:xfrm>
            <a:off x="6263341"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2" indent="0">
              <a:buNone/>
              <a:defRPr/>
            </a:pPr>
            <a:r>
              <a:rPr lang="nb-NO" sz="1100" dirty="0">
                <a:solidFill>
                  <a:srgbClr val="636363"/>
                </a:solidFill>
              </a:rPr>
              <a:t>Ingen av respondentene for Politihøgskolen oppgir at de, i løpet av de 12 siste måneder, i sitt nåværende arbeidsforhold, har opplevd at noen har skaffet seg seksuell omgang med dem ved bruk av vold, eller følt seg tvunget, truet eller presset til seksuell omgang. </a:t>
            </a:r>
          </a:p>
          <a:p>
            <a:pPr lvl="2" indent="0">
              <a:buNone/>
              <a:defRPr/>
            </a:pPr>
            <a:r>
              <a:rPr lang="nb-NO" sz="1100" dirty="0">
                <a:solidFill>
                  <a:srgbClr val="636363"/>
                </a:solidFill>
              </a:rPr>
              <a:t>1 av disse 213 oppgir at de ikke vet eller er usikker. </a:t>
            </a:r>
          </a:p>
        </p:txBody>
      </p:sp>
      <p:sp>
        <p:nvSpPr>
          <p:cNvPr id="30" name="Text Placeholder 22">
            <a:extLst>
              <a:ext uri="{FF2B5EF4-FFF2-40B4-BE49-F238E27FC236}">
                <a16:creationId xmlns:a16="http://schemas.microsoft.com/office/drawing/2014/main" id="{DBC3E142-A55D-4603-B4A0-1C3A62542409}"/>
              </a:ext>
            </a:extLst>
          </p:cNvPr>
          <p:cNvSpPr txBox="1">
            <a:spLocks/>
          </p:cNvSpPr>
          <p:nvPr/>
        </p:nvSpPr>
        <p:spPr>
          <a:xfrm>
            <a:off x="9259357" y="2149951"/>
            <a:ext cx="2677119"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indent="0">
              <a:buNone/>
            </a:pPr>
            <a:r>
              <a:rPr lang="nb-NO" sz="1100" dirty="0">
                <a:solidFill>
                  <a:srgbClr val="636363"/>
                </a:solidFill>
              </a:rPr>
              <a:t>59 % av respondentene for Politihøgskolen, vet hvor de finner varslings- /si ifra-systemet.</a:t>
            </a:r>
          </a:p>
          <a:p>
            <a:pPr lvl="3" indent="0">
              <a:buNone/>
            </a:pPr>
            <a:r>
              <a:rPr lang="nb-NO" sz="1100" dirty="0">
                <a:solidFill>
                  <a:srgbClr val="636363"/>
                </a:solidFill>
              </a:rPr>
              <a:t>97 % av de med leder- og personalansvar oppgir at de vet hvor de finner varslingssystemet.</a:t>
            </a:r>
          </a:p>
          <a:p>
            <a:pPr lvl="3" indent="0">
              <a:buNone/>
            </a:pPr>
            <a:r>
              <a:rPr lang="nb-NO" sz="1100" dirty="0">
                <a:solidFill>
                  <a:srgbClr val="636363"/>
                </a:solidFill>
              </a:rPr>
              <a:t>7 % av respondentene har meldt fra om kritikkverdige forhold som har berørt dem. 44 % av de som har blitt mobbet eller trakassert har selv meldt fra om kritikkverdige forhold som har berørt dem.</a:t>
            </a:r>
          </a:p>
          <a:p>
            <a:pPr lvl="3" indent="0">
              <a:buNone/>
            </a:pPr>
            <a:r>
              <a:rPr lang="nb-NO" sz="1100" dirty="0">
                <a:solidFill>
                  <a:srgbClr val="636363"/>
                </a:solidFill>
              </a:rPr>
              <a:t>7 % har meldt fra om kritikkverdige forhold som har berørt andre enn dem selv i sitt nåværende arbeidsforhold de siste 12 måneder.</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B55809917149347B93E6B637A0C0773" ma:contentTypeVersion="13" ma:contentTypeDescription="Opprett et nytt dokument." ma:contentTypeScope="" ma:versionID="9f78c36dc2477d67258ee4f356539ea3">
  <xsd:schema xmlns:xsd="http://www.w3.org/2001/XMLSchema" xmlns:xs="http://www.w3.org/2001/XMLSchema" xmlns:p="http://schemas.microsoft.com/office/2006/metadata/properties" xmlns:ns2="e9e684d4-6bda-4d70-ab22-d45fada592b6" xmlns:ns3="f6d14b37-a0f1-4042-adfb-3a39d571844d" targetNamespace="http://schemas.microsoft.com/office/2006/metadata/properties" ma:root="true" ma:fieldsID="11c9916b7bd58705ade39558305374b6" ns2:_="" ns3:_="">
    <xsd:import namespace="e9e684d4-6bda-4d70-ab22-d45fada592b6"/>
    <xsd:import namespace="f6d14b37-a0f1-4042-adfb-3a39d571844d"/>
    <xsd:element name="properties">
      <xsd:complexType>
        <xsd:sequence>
          <xsd:element name="documentManagement">
            <xsd:complexType>
              <xsd:all>
                <xsd:element ref="ns2:ifb8e835ee704e2b83ca7fcf8ed0ab5d" minOccurs="0"/>
                <xsd:element ref="ns2:he4de25a9a324bf8bc08a1c5450ec09a" minOccurs="0"/>
                <xsd:element ref="ns2:c8990a8c8faf4123b18fd87e4b1c2d3e" minOccurs="0"/>
                <xsd:element ref="ns2:Romnavn" minOccurs="0"/>
                <xsd:element ref="ns3:TaxCatchAll"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684d4-6bda-4d70-ab22-d45fada592b6" elementFormDefault="qualified">
    <xsd:import namespace="http://schemas.microsoft.com/office/2006/documentManagement/types"/>
    <xsd:import namespace="http://schemas.microsoft.com/office/infopath/2007/PartnerControls"/>
    <xsd:element name="ifb8e835ee704e2b83ca7fcf8ed0ab5d" ma:index="8" nillable="true" ma:taxonomy="true" ma:internalName="ifb8e835ee704e2b83ca7fcf8ed0ab5d" ma:taxonomyFieldName="Dokumenttype" ma:displayName="Dokumenttype" ma:default="" ma:fieldId="{2fb8e835-ee70-4e2b-83ca-7fcf8ed0ab5d}" ma:sspId="431e5867-3b61-433e-9683-9335ace17e16" ma:termSetId="cd95d2b5-7c16-4415-a3bc-0d5801665604" ma:anchorId="00000000-0000-0000-0000-000000000000" ma:open="false" ma:isKeyword="false">
      <xsd:complexType>
        <xsd:sequence>
          <xsd:element ref="pc:Terms" minOccurs="0" maxOccurs="1"/>
        </xsd:sequence>
      </xsd:complexType>
    </xsd:element>
    <xsd:element name="he4de25a9a324bf8bc08a1c5450ec09a" ma:index="9" nillable="true" ma:taxonomy="true" ma:internalName="he4de25a9a324bf8bc08a1c5450ec09a" ma:taxonomyFieldName="Lokasjon" ma:displayName="Lokasjon" ma:readOnly="false" ma:default="2;#Oslo|11ee237d-7918-4ff9-9149-e5111d18aa4a" ma:fieldId="{1e4de25a-9a32-4bf8-bc08-a1c5450ec09a}" ma:sspId="431e5867-3b61-433e-9683-9335ace17e16" ma:termSetId="3f9d5a7e-22e4-4ccf-842e-8375c507cbc8" ma:anchorId="00000000-0000-0000-0000-000000000000" ma:open="false" ma:isKeyword="false">
      <xsd:complexType>
        <xsd:sequence>
          <xsd:element ref="pc:Terms" minOccurs="0" maxOccurs="1"/>
        </xsd:sequence>
      </xsd:complexType>
    </xsd:element>
    <xsd:element name="c8990a8c8faf4123b18fd87e4b1c2d3e" ma:index="10" nillable="true" ma:taxonomy="true" ma:internalName="c8990a8c8faf4123b18fd87e4b1c2d3e" ma:taxonomyFieldName="Organisasjon" ma:displayName="Organisasjon" ma:default="" ma:fieldId="{c8990a8c-8faf-4123-b18f-d87e4b1c2d3e}" ma:sspId="431e5867-3b61-433e-9683-9335ace17e16" ma:termSetId="ceb8fa3e-ee74-4c9b-8f43-03c8b012151b" ma:anchorId="00000000-0000-0000-0000-000000000000" ma:open="false" ma:isKeyword="false">
      <xsd:complexType>
        <xsd:sequence>
          <xsd:element ref="pc:Terms" minOccurs="0" maxOccurs="1"/>
        </xsd:sequence>
      </xsd:complexType>
    </xsd:element>
    <xsd:element name="Romnavn" ma:index="11" nillable="true" ma:displayName="Romnavn" ma:default="HR" ma:internalName="Romnavn">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d14b37-a0f1-4042-adfb-3a39d571844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d32a458-0948-46e8-83a0-a6e2bb007de6}" ma:internalName="TaxCatchAll" ma:showField="CatchAllData" ma:web="f6d14b37-a0f1-4042-adfb-3a39d571844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fb8e835ee704e2b83ca7fcf8ed0ab5d xmlns="e9e684d4-6bda-4d70-ab22-d45fada592b6">
      <Terms xmlns="http://schemas.microsoft.com/office/infopath/2007/PartnerControls"/>
    </ifb8e835ee704e2b83ca7fcf8ed0ab5d>
    <TaxCatchAll xmlns="f6d14b37-a0f1-4042-adfb-3a39d571844d">
      <Value>2</Value>
    </TaxCatchAll>
    <Romnavn xmlns="e9e684d4-6bda-4d70-ab22-d45fada592b6">HR</Romnavn>
    <c8990a8c8faf4123b18fd87e4b1c2d3e xmlns="e9e684d4-6bda-4d70-ab22-d45fada592b6">
      <Terms xmlns="http://schemas.microsoft.com/office/infopath/2007/PartnerControls"/>
    </c8990a8c8faf4123b18fd87e4b1c2d3e>
    <he4de25a9a324bf8bc08a1c5450ec09a xmlns="e9e684d4-6bda-4d70-ab22-d45fada592b6">
      <Terms xmlns="http://schemas.microsoft.com/office/infopath/2007/PartnerControls">
        <TermInfo xmlns="http://schemas.microsoft.com/office/infopath/2007/PartnerControls">
          <TermName xmlns="http://schemas.microsoft.com/office/infopath/2007/PartnerControls">Oslo</TermName>
          <TermId xmlns="http://schemas.microsoft.com/office/infopath/2007/PartnerControls">11ee237d-7918-4ff9-9149-e5111d18aa4a</TermId>
        </TermInfo>
      </Terms>
    </he4de25a9a324bf8bc08a1c5450ec09a>
    <SharedWithUsers xmlns="f6d14b37-a0f1-4042-adfb-3a39d571844d">
      <UserInfo>
        <DisplayName>Sandra Pernille Magnussen</DisplayName>
        <AccountId>294</AccountId>
        <AccountType/>
      </UserInfo>
    </SharedWithUsers>
  </documentManagement>
</p:properties>
</file>

<file path=customXml/itemProps1.xml><?xml version="1.0" encoding="utf-8"?>
<ds:datastoreItem xmlns:ds="http://schemas.openxmlformats.org/officeDocument/2006/customXml" ds:itemID="{07EE2B5E-D804-4D9E-955D-418AA40ACDFD}"/>
</file>

<file path=customXml/itemProps2.xml><?xml version="1.0" encoding="utf-8"?>
<ds:datastoreItem xmlns:ds="http://schemas.openxmlformats.org/officeDocument/2006/customXml" ds:itemID="{58D8B6A3-FD63-441A-B79A-B08485DDFF29}">
  <ds:schemaRefs>
    <ds:schemaRef ds:uri="http://schemas.microsoft.com/sharepoint/v3/contenttype/forms"/>
  </ds:schemaRefs>
</ds:datastoreItem>
</file>

<file path=customXml/itemProps3.xml><?xml version="1.0" encoding="utf-8"?>
<ds:datastoreItem xmlns:ds="http://schemas.openxmlformats.org/officeDocument/2006/customXml" ds:itemID="{B19F9B78-2A4E-43E0-B73F-B0F5266EFA52}">
  <ds:schemaRefs>
    <ds:schemaRef ds:uri="http://purl.org/dc/elements/1.1/"/>
    <ds:schemaRef ds:uri="http://schemas.microsoft.com/office/2006/metadata/properties"/>
    <ds:schemaRef ds:uri="http://purl.org/dc/terms/"/>
    <ds:schemaRef ds:uri="342d6781-4f2a-4c20-8c0a-7893b4839b1b"/>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998c8fc1-a585-4ffb-88b6-c8ad8880a2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3800</TotalTime>
  <Words>3085</Words>
  <Application>Microsoft Office PowerPoint</Application>
  <PresentationFormat>Widescreen</PresentationFormat>
  <Paragraphs>302</Paragraphs>
  <Slides>29</Slides>
  <Notes>29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29</vt:i4>
      </vt:variant>
    </vt:vector>
  </HeadingPairs>
  <TitlesOfParts>
    <vt:vector size="34" baseType="lpstr">
      <vt:lpstr>Arial</vt:lpstr>
      <vt:lpstr>BrowalliaUPC</vt:lpstr>
      <vt:lpstr>Calibri</vt:lpstr>
      <vt:lpstr>Wingdings</vt:lpstr>
      <vt:lpstr>PPT Template - Ipsos Marketing wide</vt:lpstr>
      <vt:lpstr>mobbing og trakassering ved Politihøgskolen</vt:lpstr>
      <vt:lpstr>Innhold</vt:lpstr>
      <vt:lpstr>PowerPoint-presentasjon</vt:lpstr>
      <vt:lpstr>PowerPoint-presentasjon</vt:lpstr>
      <vt:lpstr>PowerPoint-presentasjon</vt:lpstr>
      <vt:lpstr>PowerPoint-presentasjon</vt:lpstr>
      <vt:lpstr>PowerPoint-presentasjon</vt:lpstr>
      <vt:lpstr>PowerPoint-presentasjon</vt:lpstr>
      <vt:lpstr>Hovedfunn </vt:lpstr>
      <vt:lpstr>PowerPoint-presentasjon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PowerPoint-presentasjon</vt:lpstr>
      <vt:lpstr>Har du blitt utsatt for seksuell trakassering i ditt nåværende arbeidsforhold i de siste 12 måneder?                                             </vt:lpstr>
      <vt:lpstr>PowerPoint-presentasjon</vt:lpstr>
      <vt:lpstr>Har du i løpet av de siste 12 måneder, i ditt nåværende arbeidsforhold, opplevd at noen har skaffet seg seksuell omgang med deg ved bruk av vold, eller har du følt deg tvunget, truet eller presset til seksuell omgang? </vt:lpstr>
      <vt:lpstr>PowerPoint-presentasjon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PowerPoint-presentasjon</vt:lpstr>
      <vt:lpstr>Har du fast eller midlertidig stilling?                                             </vt:lpstr>
      <vt:lpstr>Hvilken ansettelseskategori er du ansatt i?</vt:lpstr>
      <vt:lpstr>Hvilket kjønn har du?                                             </vt:lpstr>
      <vt:lpstr>Kontakt Ipsos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Kathrine Berg</cp:lastModifiedBy>
  <cp:revision>332</cp:revision>
  <dcterms:created xsi:type="dcterms:W3CDTF">2018-03-07T12:52:32Z</dcterms:created>
  <dcterms:modified xsi:type="dcterms:W3CDTF">2019-08-22T11:34:29Z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0x0101008B55809917149347B93E6B637A0C0773</vt:lpwstr>
  </property>
  <property fmtid="{D5CDD505-2E9C-101B-9397-08002B2CF9AE}" pid="3" name="Lokasjon">
    <vt:lpwstr>2;#Oslo|11ee237d-7918-4ff9-9149-e5111d18aa4a</vt:lpwstr>
  </property>
  <property fmtid="{D5CDD505-2E9C-101B-9397-08002B2CF9AE}" pid="4" name="Organisasjon">
    <vt:lpwstr/>
  </property>
  <property fmtid="{D5CDD505-2E9C-101B-9397-08002B2CF9AE}" pid="5" name="Dokumenttype">
    <vt:lpwstr/>
  </property>
</Properties>
</file>